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9" r:id="rId3"/>
    <p:sldId id="277" r:id="rId4"/>
    <p:sldId id="340" r:id="rId5"/>
    <p:sldId id="355" r:id="rId6"/>
    <p:sldId id="356"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snapToObjects="1">
      <p:cViewPr varScale="1">
        <p:scale>
          <a:sx n="124" d="100"/>
          <a:sy n="124" d="100"/>
        </p:scale>
        <p:origin x="74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1/18/19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14EF2B3F-AFBC-254D-89BE-37B2269753B4}" type="slidenum">
              <a:rPr lang="en-US" sz="1200"/>
              <a:pPr/>
              <a:t>7</a:t>
            </a:fld>
            <a:endParaRPr lang="en-US" sz="120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rPr>
              <a:t>Figure 10.20 </a:t>
            </a:r>
            <a:r>
              <a:rPr lang="en-US">
                <a:latin typeface="Calibri" charset="0"/>
                <a:ea typeface="MS PGothic" charset="0"/>
              </a:rPr>
              <a:t>Increase in UV absorption vs. temperature (the hyperchromic effect) for two DNA molecules with different GC contents. The molecule with a melting point of 83° C has a greater GC content than the molecule with a of 77° C.</a:t>
            </a:r>
            <a:endParaRPr lang="en-GB">
              <a:latin typeface="Calibri" charset="0"/>
              <a:ea typeface="MS PGothic" charset="0"/>
            </a:endParaRPr>
          </a:p>
        </p:txBody>
      </p:sp>
    </p:spTree>
    <p:extLst>
      <p:ext uri="{BB962C8B-B14F-4D97-AF65-F5344CB8AC3E}">
        <p14:creationId xmlns:p14="http://schemas.microsoft.com/office/powerpoint/2010/main" val="294578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1/18/19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5</a:t>
            </a:r>
            <a:br>
              <a:rPr lang="en-US" dirty="0"/>
            </a:br>
            <a:r>
              <a:rPr lang="en-US" dirty="0"/>
              <a:t>January 18,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dirty="0" err="1"/>
              <a:t>Renaturation</a:t>
            </a:r>
            <a:r>
              <a:rPr lang="en-US" dirty="0"/>
              <a:t>/</a:t>
            </a:r>
            <a:r>
              <a:rPr lang="en-US" dirty="0" err="1"/>
              <a:t>reassociation</a:t>
            </a:r>
            <a:r>
              <a:rPr lang="en-US" dirty="0"/>
              <a:t> kinetics tells you something about the DNA sequence.</a:t>
            </a:r>
          </a:p>
          <a:p>
            <a:pPr lvl="1">
              <a:defRPr/>
            </a:pPr>
            <a:r>
              <a:rPr lang="en-US" dirty="0"/>
              <a:t>Think hard about the nature of the 2 DNA strands making up a double helix (duplex)</a:t>
            </a:r>
            <a:r>
              <a:rPr lang="is-IS" dirty="0"/>
              <a:t>….</a:t>
            </a:r>
            <a:endParaRPr lang="en-US" dirty="0"/>
          </a:p>
          <a:p>
            <a:pPr lvl="1">
              <a:defRPr/>
            </a:pPr>
            <a:r>
              <a:rPr lang="en-US" dirty="0"/>
              <a:t>What might slow or speed the </a:t>
            </a:r>
            <a:r>
              <a:rPr lang="en-US" dirty="0" err="1"/>
              <a:t>reassociation</a:t>
            </a:r>
            <a:r>
              <a:rPr lang="en-US" dirty="0"/>
              <a:t> of DNA strands?</a:t>
            </a:r>
          </a:p>
          <a:p>
            <a:pPr lvl="1">
              <a:defRPr/>
            </a:pPr>
            <a:endParaRPr lang="en-US" dirty="0"/>
          </a:p>
          <a:p>
            <a:pPr marL="457200" lvl="1" indent="0">
              <a:buFont typeface="Arial" charset="0"/>
              <a:buNone/>
              <a:defRPr/>
            </a:pPr>
            <a:r>
              <a:rPr lang="en-US" dirty="0"/>
              <a:t>(figure 10-16)</a:t>
            </a:r>
          </a:p>
        </p:txBody>
      </p:sp>
    </p:spTree>
    <p:extLst>
      <p:ext uri="{BB962C8B-B14F-4D97-AF65-F5344CB8AC3E}">
        <p14:creationId xmlns:p14="http://schemas.microsoft.com/office/powerpoint/2010/main" val="413742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US">
                <a:latin typeface="Calibri" charset="0"/>
                <a:ea typeface="MS PGothic" charset="0"/>
              </a:rPr>
              <a:t>Using reassociation kinetics to analyze repetitive sequence in DNA</a:t>
            </a:r>
          </a:p>
        </p:txBody>
      </p:sp>
      <p:sp>
        <p:nvSpPr>
          <p:cNvPr id="3" name="Content Placeholder 2"/>
          <p:cNvSpPr>
            <a:spLocks noGrp="1"/>
          </p:cNvSpPr>
          <p:nvPr>
            <p:ph idx="1"/>
          </p:nvPr>
        </p:nvSpPr>
        <p:spPr/>
        <p:txBody>
          <a:bodyPr/>
          <a:lstStyle/>
          <a:p>
            <a:pPr>
              <a:defRPr/>
            </a:pPr>
            <a:r>
              <a:rPr lang="en-US" dirty="0"/>
              <a:t>DNA from different organisms can be analyzed using DNA denaturing and </a:t>
            </a:r>
            <a:r>
              <a:rPr lang="en-US" dirty="0" err="1"/>
              <a:t>reassociation</a:t>
            </a:r>
            <a:r>
              <a:rPr lang="en-US" dirty="0"/>
              <a:t> kinetics.</a:t>
            </a:r>
          </a:p>
          <a:p>
            <a:pPr marL="971550" lvl="1" indent="-514350">
              <a:buFont typeface="Arial" charset="0"/>
              <a:buAutoNum type="arabicPeriod"/>
              <a:defRPr/>
            </a:pPr>
            <a:r>
              <a:rPr lang="en-US" dirty="0"/>
              <a:t>Isolate all the DNA from cells of an organism</a:t>
            </a:r>
          </a:p>
          <a:p>
            <a:pPr marL="971550" lvl="1" indent="-514350">
              <a:buFont typeface="Arial" charset="0"/>
              <a:buAutoNum type="arabicPeriod"/>
              <a:defRPr/>
            </a:pPr>
            <a:r>
              <a:rPr lang="en-US" dirty="0"/>
              <a:t>Fragment the DNA into uniform size fragments</a:t>
            </a:r>
          </a:p>
          <a:p>
            <a:pPr marL="457200" lvl="1" indent="0">
              <a:buFont typeface="Arial" charset="0"/>
              <a:buNone/>
              <a:defRPr/>
            </a:pPr>
            <a:r>
              <a:rPr lang="en-US" dirty="0"/>
              <a:t>3. Denature/melt DNA with heat</a:t>
            </a:r>
          </a:p>
          <a:p>
            <a:pPr marL="457200" lvl="1" indent="0">
              <a:buFont typeface="Arial" charset="0"/>
              <a:buNone/>
              <a:defRPr/>
            </a:pPr>
            <a:r>
              <a:rPr lang="en-US" dirty="0"/>
              <a:t>4. Cool DNA to allow </a:t>
            </a:r>
            <a:r>
              <a:rPr lang="en-US" dirty="0" err="1"/>
              <a:t>reassocation</a:t>
            </a:r>
            <a:r>
              <a:rPr lang="en-US" dirty="0"/>
              <a:t> of DNA strands</a:t>
            </a:r>
          </a:p>
          <a:p>
            <a:pPr marL="457200" lvl="1" indent="0">
              <a:buFont typeface="Arial" charset="0"/>
              <a:buNone/>
              <a:defRPr/>
            </a:pPr>
            <a:r>
              <a:rPr lang="en-US" dirty="0"/>
              <a:t>5.  At the same time, measure OD</a:t>
            </a:r>
            <a:r>
              <a:rPr lang="en-US" baseline="-25000" dirty="0"/>
              <a:t>260 </a:t>
            </a:r>
            <a:r>
              <a:rPr lang="en-US" dirty="0"/>
              <a:t>over time.</a:t>
            </a:r>
          </a:p>
        </p:txBody>
      </p:sp>
    </p:spTree>
    <p:extLst>
      <p:ext uri="{BB962C8B-B14F-4D97-AF65-F5344CB8AC3E}">
        <p14:creationId xmlns:p14="http://schemas.microsoft.com/office/powerpoint/2010/main" val="164139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latin typeface="Calibri" charset="0"/>
                <a:ea typeface="MS PGothic" charset="0"/>
              </a:rPr>
              <a:t>Next Slide</a:t>
            </a:r>
          </a:p>
        </p:txBody>
      </p:sp>
      <p:sp>
        <p:nvSpPr>
          <p:cNvPr id="43011" name="Content Placeholder 2"/>
          <p:cNvSpPr>
            <a:spLocks noGrp="1"/>
          </p:cNvSpPr>
          <p:nvPr>
            <p:ph idx="1"/>
          </p:nvPr>
        </p:nvSpPr>
        <p:spPr/>
        <p:txBody>
          <a:bodyPr/>
          <a:lstStyle/>
          <a:p>
            <a:r>
              <a:rPr lang="en-US">
                <a:latin typeface="Calibri" charset="0"/>
                <a:ea typeface="MS PGothic" charset="0"/>
              </a:rPr>
              <a:t>Make some conclusions from this experiment. </a:t>
            </a:r>
          </a:p>
          <a:p>
            <a:r>
              <a:rPr lang="en-US">
                <a:latin typeface="Calibri" charset="0"/>
                <a:ea typeface="MS PGothic" charset="0"/>
              </a:rPr>
              <a:t>Start with basic observations, then look more deeply at the data.</a:t>
            </a:r>
          </a:p>
        </p:txBody>
      </p:sp>
    </p:spTree>
    <p:extLst>
      <p:ext uri="{BB962C8B-B14F-4D97-AF65-F5344CB8AC3E}">
        <p14:creationId xmlns:p14="http://schemas.microsoft.com/office/powerpoint/2010/main" val="320579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TextBox 4"/>
          <p:cNvSpPr txBox="1">
            <a:spLocks noChangeArrowheads="1"/>
          </p:cNvSpPr>
          <p:nvPr/>
        </p:nvSpPr>
        <p:spPr bwMode="auto">
          <a:xfrm rot="-5400000">
            <a:off x="-358775" y="2205038"/>
            <a:ext cx="22320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b="1">
                <a:solidFill>
                  <a:srgbClr val="0000FF"/>
                </a:solidFill>
              </a:rPr>
              <a:t>OD</a:t>
            </a:r>
            <a:r>
              <a:rPr lang="en-US" b="1" baseline="-25000">
                <a:solidFill>
                  <a:srgbClr val="0000FF"/>
                </a:solidFill>
              </a:rPr>
              <a:t>260</a:t>
            </a:r>
          </a:p>
        </p:txBody>
      </p:sp>
      <p:sp>
        <p:nvSpPr>
          <p:cNvPr id="41988" name="TextBox 5"/>
          <p:cNvSpPr txBox="1">
            <a:spLocks noChangeArrowheads="1"/>
          </p:cNvSpPr>
          <p:nvPr/>
        </p:nvSpPr>
        <p:spPr bwMode="auto">
          <a:xfrm>
            <a:off x="4583113" y="6061075"/>
            <a:ext cx="11350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eaLnBrk="1" hangingPunct="1"/>
            <a:r>
              <a:rPr lang="en-US" sz="3600" b="1">
                <a:solidFill>
                  <a:srgbClr val="0000FF"/>
                </a:solidFill>
              </a:rPr>
              <a:t>Time</a:t>
            </a:r>
          </a:p>
        </p:txBody>
      </p:sp>
    </p:spTree>
    <p:extLst>
      <p:ext uri="{BB962C8B-B14F-4D97-AF65-F5344CB8AC3E}">
        <p14:creationId xmlns:p14="http://schemas.microsoft.com/office/powerpoint/2010/main" val="239610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en-US">
              <a:latin typeface="Calibri" charset="0"/>
              <a:ea typeface="MS PGothic" charset="0"/>
            </a:endParaRPr>
          </a:p>
        </p:txBody>
      </p:sp>
      <p:sp>
        <p:nvSpPr>
          <p:cNvPr id="44035" name="Content Placeholder 2"/>
          <p:cNvSpPr>
            <a:spLocks noGrp="1"/>
          </p:cNvSpPr>
          <p:nvPr>
            <p:ph idx="1"/>
          </p:nvPr>
        </p:nvSpPr>
        <p:spPr/>
        <p:txBody>
          <a:bodyPr/>
          <a:lstStyle/>
          <a:p>
            <a:r>
              <a:rPr lang="en-US">
                <a:latin typeface="Calibri" charset="0"/>
                <a:ea typeface="MS PGothic" charset="0"/>
              </a:rPr>
              <a:t>The more repeats in the genome of an organism, the faster the renaturation.  Why?</a:t>
            </a:r>
          </a:p>
          <a:p>
            <a:endParaRPr lang="en-US">
              <a:latin typeface="Calibri" charset="0"/>
              <a:ea typeface="MS PGothic" charset="0"/>
            </a:endParaRPr>
          </a:p>
          <a:p>
            <a:r>
              <a:rPr lang="en-US">
                <a:latin typeface="Calibri" charset="0"/>
                <a:ea typeface="MS PGothic" charset="0"/>
              </a:rPr>
              <a:t>Renaturation occurs in phases or fractions.</a:t>
            </a:r>
          </a:p>
          <a:p>
            <a:endParaRPr lang="en-US">
              <a:latin typeface="Calibri" charset="0"/>
              <a:ea typeface="MS PGothic" charset="0"/>
            </a:endParaRPr>
          </a:p>
          <a:p>
            <a:r>
              <a:rPr lang="en-US">
                <a:latin typeface="Calibri" charset="0"/>
                <a:ea typeface="MS PGothic" charset="0"/>
              </a:rPr>
              <a:t>Be able to interpret a reassocation curve.</a:t>
            </a:r>
          </a:p>
        </p:txBody>
      </p:sp>
    </p:spTree>
    <p:extLst>
      <p:ext uri="{BB962C8B-B14F-4D97-AF65-F5344CB8AC3E}">
        <p14:creationId xmlns:p14="http://schemas.microsoft.com/office/powerpoint/2010/main" val="211704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lstStyle/>
          <a:p>
            <a:pPr>
              <a:defRPr/>
            </a:pPr>
            <a:r>
              <a:rPr lang="en-US" dirty="0"/>
              <a:t>Many modern molecular biology analysis techniques are based on denaturation and </a:t>
            </a:r>
            <a:r>
              <a:rPr lang="en-US" dirty="0" err="1"/>
              <a:t>renaturation</a:t>
            </a:r>
            <a:r>
              <a:rPr lang="en-US" dirty="0"/>
              <a:t> behavior of DNA.</a:t>
            </a:r>
          </a:p>
          <a:p>
            <a:pPr marL="0" indent="0">
              <a:buFont typeface="Arial" charset="0"/>
              <a:buNone/>
              <a:defRPr/>
            </a:pPr>
            <a:endParaRPr lang="en-US" dirty="0"/>
          </a:p>
          <a:p>
            <a:pPr marL="0" indent="0">
              <a:buFont typeface="Arial" charset="0"/>
              <a:buNone/>
              <a:defRPr/>
            </a:pPr>
            <a:r>
              <a:rPr lang="en-US" dirty="0"/>
              <a:t>Given the right conditions any 2 complementary strands of nucleic acid will form base pairs. </a:t>
            </a:r>
          </a:p>
          <a:p>
            <a:pPr marL="0" indent="0">
              <a:buFont typeface="Arial" charset="0"/>
              <a:buNone/>
              <a:defRPr/>
            </a:pPr>
            <a:r>
              <a:rPr lang="en-US" dirty="0"/>
              <a:t>DNA can can </a:t>
            </a:r>
            <a:r>
              <a:rPr lang="en-US" dirty="0" err="1"/>
              <a:t>reassociate</a:t>
            </a:r>
            <a:r>
              <a:rPr lang="en-US" dirty="0"/>
              <a:t> with DNA</a:t>
            </a:r>
          </a:p>
          <a:p>
            <a:pPr marL="0" indent="0">
              <a:buFont typeface="Arial" charset="0"/>
              <a:buNone/>
              <a:defRPr/>
            </a:pPr>
            <a:r>
              <a:rPr lang="en-US" dirty="0"/>
              <a:t>DNA can even </a:t>
            </a:r>
            <a:r>
              <a:rPr lang="en-US" dirty="0" err="1"/>
              <a:t>reassociate</a:t>
            </a:r>
            <a:r>
              <a:rPr lang="en-US" dirty="0"/>
              <a:t> with RNA</a:t>
            </a:r>
          </a:p>
          <a:p>
            <a:pPr marL="0" indent="0">
              <a:buFont typeface="Arial" charset="0"/>
              <a:buNone/>
              <a:defRPr/>
            </a:pPr>
            <a:endParaRPr lang="en-US" dirty="0"/>
          </a:p>
          <a:p>
            <a:pPr marL="0" indent="0">
              <a:buFont typeface="Arial" charset="0"/>
              <a:buNone/>
              <a:defRPr/>
            </a:pPr>
            <a:endParaRPr lang="en-US" dirty="0"/>
          </a:p>
        </p:txBody>
      </p:sp>
    </p:spTree>
    <p:extLst>
      <p:ext uri="{BB962C8B-B14F-4D97-AF65-F5344CB8AC3E}">
        <p14:creationId xmlns:p14="http://schemas.microsoft.com/office/powerpoint/2010/main" val="474422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US">
              <a:latin typeface="Calibri" charset="0"/>
              <a:ea typeface="MS PGothic" charset="0"/>
            </a:endParaRPr>
          </a:p>
        </p:txBody>
      </p:sp>
      <p:sp>
        <p:nvSpPr>
          <p:cNvPr id="24578" name="Content Placeholder 2"/>
          <p:cNvSpPr>
            <a:spLocks noGrp="1"/>
          </p:cNvSpPr>
          <p:nvPr>
            <p:ph idx="1"/>
          </p:nvPr>
        </p:nvSpPr>
        <p:spPr/>
        <p:txBody>
          <a:bodyPr>
            <a:normAutofit lnSpcReduction="10000"/>
          </a:bodyPr>
          <a:lstStyle/>
          <a:p>
            <a:r>
              <a:rPr lang="en-US">
                <a:latin typeface="Calibri" charset="0"/>
                <a:ea typeface="MS PGothic" charset="0"/>
              </a:rPr>
              <a:t>Because the process can occur with DNA-DNA strands that were not necessarily part of the same DNA molecule or even with one DNA and one RNA strand, the molecule that forms is referred to as a </a:t>
            </a:r>
            <a:r>
              <a:rPr lang="en-US" b="1" i="1">
                <a:latin typeface="Calibri" charset="0"/>
                <a:ea typeface="MS PGothic" charset="0"/>
              </a:rPr>
              <a:t>hybrid </a:t>
            </a:r>
            <a:r>
              <a:rPr lang="en-US">
                <a:latin typeface="Calibri" charset="0"/>
                <a:ea typeface="MS PGothic" charset="0"/>
              </a:rPr>
              <a:t>molecule.</a:t>
            </a:r>
          </a:p>
          <a:p>
            <a:endParaRPr lang="en-US">
              <a:latin typeface="Calibri" charset="0"/>
              <a:ea typeface="MS PGothic" charset="0"/>
            </a:endParaRPr>
          </a:p>
          <a:p>
            <a:r>
              <a:rPr lang="en-US">
                <a:latin typeface="Calibri" charset="0"/>
                <a:ea typeface="MS PGothic" charset="0"/>
              </a:rPr>
              <a:t>The process of making 2 sections of DNA or DNA and RNA form base pairs is called </a:t>
            </a:r>
            <a:r>
              <a:rPr lang="en-US" b="1" i="1">
                <a:latin typeface="Calibri" charset="0"/>
                <a:ea typeface="MS PGothic" charset="0"/>
              </a:rPr>
              <a:t>hybridization</a:t>
            </a:r>
            <a:r>
              <a:rPr lang="en-US">
                <a:latin typeface="Calibri" charset="0"/>
                <a:ea typeface="MS PGothic" charset="0"/>
              </a:rPr>
              <a:t>.</a:t>
            </a:r>
          </a:p>
        </p:txBody>
      </p:sp>
    </p:spTree>
    <p:extLst>
      <p:ext uri="{BB962C8B-B14F-4D97-AF65-F5344CB8AC3E}">
        <p14:creationId xmlns:p14="http://schemas.microsoft.com/office/powerpoint/2010/main" val="93242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4950" y="644525"/>
            <a:ext cx="5553075" cy="485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2" name="TextBox 4"/>
          <p:cNvSpPr txBox="1">
            <a:spLocks noChangeArrowheads="1"/>
          </p:cNvSpPr>
          <p:nvPr/>
        </p:nvSpPr>
        <p:spPr bwMode="auto">
          <a:xfrm>
            <a:off x="5964238" y="814388"/>
            <a:ext cx="3313112"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The dark spots on this figure show where a specific sequence of DNA is located in a mixture of DNA fragments. </a:t>
            </a:r>
          </a:p>
          <a:p>
            <a:pPr eaLnBrk="1" hangingPunct="1"/>
            <a:endParaRPr lang="en-US"/>
          </a:p>
          <a:p>
            <a:pPr eaLnBrk="1" hangingPunct="1"/>
            <a:r>
              <a:rPr lang="en-US"/>
              <a:t>A radioactive DNA or RNA probe was </a:t>
            </a:r>
            <a:r>
              <a:rPr lang="en-US" b="1" i="1"/>
              <a:t>hybridized</a:t>
            </a:r>
            <a:r>
              <a:rPr lang="en-US"/>
              <a:t> to the DNA. The probe annealed with complementary sequence and can be seen because of its radioactive nature</a:t>
            </a:r>
          </a:p>
        </p:txBody>
      </p:sp>
    </p:spTree>
    <p:extLst>
      <p:ext uri="{BB962C8B-B14F-4D97-AF65-F5344CB8AC3E}">
        <p14:creationId xmlns:p14="http://schemas.microsoft.com/office/powerpoint/2010/main" val="300792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US">
              <a:latin typeface="Calibri" charset="0"/>
              <a:ea typeface="MS PGothic" charset="0"/>
            </a:endParaRPr>
          </a:p>
        </p:txBody>
      </p:sp>
      <p:sp>
        <p:nvSpPr>
          <p:cNvPr id="26626" name="Content Placeholder 2"/>
          <p:cNvSpPr>
            <a:spLocks noGrp="1"/>
          </p:cNvSpPr>
          <p:nvPr>
            <p:ph idx="1"/>
          </p:nvPr>
        </p:nvSpPr>
        <p:spPr/>
        <p:txBody>
          <a:bodyPr>
            <a:normAutofit lnSpcReduction="10000"/>
          </a:bodyPr>
          <a:lstStyle/>
          <a:p>
            <a:r>
              <a:rPr lang="en-US">
                <a:latin typeface="Calibri" charset="0"/>
                <a:ea typeface="MS PGothic" charset="0"/>
              </a:rPr>
              <a:t>DNA probes can even be hybridized to intact chromosomes to locate and analyze specific sequences.  The process is known as </a:t>
            </a:r>
            <a:r>
              <a:rPr lang="en-US" b="1" i="1">
                <a:latin typeface="Calibri" charset="0"/>
                <a:ea typeface="MS PGothic" charset="0"/>
              </a:rPr>
              <a:t>in situ </a:t>
            </a:r>
            <a:r>
              <a:rPr lang="en-US">
                <a:latin typeface="Calibri" charset="0"/>
                <a:ea typeface="MS PGothic" charset="0"/>
              </a:rPr>
              <a:t>hybridization.  Today the DNA probes can be fluorescently labelled to make it easy to visualize the location of a sequence of interest.  The process is called Fluorescence in situ Hybridization (FISH).</a:t>
            </a:r>
          </a:p>
          <a:p>
            <a:r>
              <a:rPr lang="en-US">
                <a:latin typeface="Calibri" charset="0"/>
                <a:ea typeface="MS PGothic" charset="0"/>
              </a:rPr>
              <a:t>Figure 10-19</a:t>
            </a:r>
          </a:p>
        </p:txBody>
      </p:sp>
    </p:spTree>
    <p:extLst>
      <p:ext uri="{BB962C8B-B14F-4D97-AF65-F5344CB8AC3E}">
        <p14:creationId xmlns:p14="http://schemas.microsoft.com/office/powerpoint/2010/main" val="1654208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0"/>
            <a:ext cx="9144000" cy="417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43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600200"/>
            <a:ext cx="8229600" cy="4931229"/>
          </a:xfrm>
        </p:spPr>
        <p:txBody>
          <a:bodyPr>
            <a:normAutofit fontScale="92500"/>
          </a:bodyPr>
          <a:lstStyle/>
          <a:p>
            <a:r>
              <a:rPr lang="en-US" dirty="0"/>
              <a:t>New articles to read:</a:t>
            </a:r>
          </a:p>
          <a:p>
            <a:pPr lvl="1"/>
            <a:r>
              <a:rPr lang="en-US" dirty="0"/>
              <a:t>Squirrels with prion diseases</a:t>
            </a:r>
          </a:p>
          <a:p>
            <a:pPr lvl="1"/>
            <a:r>
              <a:rPr lang="en-US" dirty="0"/>
              <a:t>Artificial nucleotides in DNA</a:t>
            </a:r>
          </a:p>
          <a:p>
            <a:pPr lvl="1"/>
            <a:endParaRPr lang="en-US" dirty="0"/>
          </a:p>
          <a:p>
            <a:pPr marL="457200" lvl="1" indent="0">
              <a:buNone/>
            </a:pPr>
            <a:r>
              <a:rPr lang="en-US" dirty="0"/>
              <a:t>Since we have Monday, off I am encouraging you to access and READ the lab carefully this weekend.  You will need to start a  broth culture of a colony of bacteria, from the  LB-A, and LB-A-A plates.   Each pair of students should start a colony growing in LB broth.   This needs to be done, </a:t>
            </a:r>
            <a:r>
              <a:rPr lang="en-US" u="sng" dirty="0"/>
              <a:t>Tuesday, any time after noon</a:t>
            </a:r>
            <a:r>
              <a:rPr lang="en-US" dirty="0"/>
              <a:t>.  We need a healthy culture of bacteria on Wed. at 10 am.  </a:t>
            </a:r>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9125"/>
            <a:ext cx="5534025" cy="540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8E17246-798D-7146-BFF8-5581D8925021}"/>
              </a:ext>
            </a:extLst>
          </p:cNvPr>
          <p:cNvSpPr txBox="1"/>
          <p:nvPr/>
        </p:nvSpPr>
        <p:spPr>
          <a:xfrm>
            <a:off x="6298058" y="619125"/>
            <a:ext cx="2681555" cy="2585323"/>
          </a:xfrm>
          <a:prstGeom prst="rect">
            <a:avLst/>
          </a:prstGeom>
          <a:noFill/>
        </p:spPr>
        <p:txBody>
          <a:bodyPr wrap="square" rtlCol="0">
            <a:spAutoFit/>
          </a:bodyPr>
          <a:lstStyle/>
          <a:p>
            <a:r>
              <a:rPr lang="en-US" dirty="0"/>
              <a:t>2 cells in interphase, probed with sequences from 2 genes. (One probe linked to a red molecule, one probe linked to a green molecule? </a:t>
            </a:r>
          </a:p>
          <a:p>
            <a:endParaRPr lang="en-US" dirty="0"/>
          </a:p>
          <a:p>
            <a:r>
              <a:rPr lang="en-US" dirty="0"/>
              <a:t>Why 4 spots of fluorescence?</a:t>
            </a:r>
          </a:p>
        </p:txBody>
      </p:sp>
    </p:spTree>
    <p:extLst>
      <p:ext uri="{BB962C8B-B14F-4D97-AF65-F5344CB8AC3E}">
        <p14:creationId xmlns:p14="http://schemas.microsoft.com/office/powerpoint/2010/main" val="316259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063" y="538163"/>
            <a:ext cx="5646737" cy="457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21EF171-1D3F-DE4C-9B1B-D89FE607266A}"/>
              </a:ext>
            </a:extLst>
          </p:cNvPr>
          <p:cNvSpPr txBox="1"/>
          <p:nvPr/>
        </p:nvSpPr>
        <p:spPr>
          <a:xfrm>
            <a:off x="6811767" y="1777429"/>
            <a:ext cx="1705510" cy="923330"/>
          </a:xfrm>
          <a:prstGeom prst="rect">
            <a:avLst/>
          </a:prstGeom>
          <a:noFill/>
        </p:spPr>
        <p:txBody>
          <a:bodyPr wrap="square" rtlCol="0">
            <a:spAutoFit/>
          </a:bodyPr>
          <a:lstStyle/>
          <a:p>
            <a:r>
              <a:rPr lang="en-US" dirty="0"/>
              <a:t>Probing can be done on mitotic chromosomes </a:t>
            </a:r>
          </a:p>
        </p:txBody>
      </p:sp>
    </p:spTree>
    <p:extLst>
      <p:ext uri="{BB962C8B-B14F-4D97-AF65-F5344CB8AC3E}">
        <p14:creationId xmlns:p14="http://schemas.microsoft.com/office/powerpoint/2010/main" val="410051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17488"/>
            <a:ext cx="4614863" cy="463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2609850"/>
            <a:ext cx="5143500" cy="388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7EA6149-752B-7F4D-A43B-3C04FC7660AE}"/>
              </a:ext>
            </a:extLst>
          </p:cNvPr>
          <p:cNvSpPr txBox="1"/>
          <p:nvPr/>
        </p:nvSpPr>
        <p:spPr>
          <a:xfrm>
            <a:off x="5373383" y="297951"/>
            <a:ext cx="2763749" cy="369332"/>
          </a:xfrm>
          <a:prstGeom prst="rect">
            <a:avLst/>
          </a:prstGeom>
          <a:noFill/>
        </p:spPr>
        <p:txBody>
          <a:bodyPr wrap="square" rtlCol="0">
            <a:spAutoFit/>
          </a:bodyPr>
          <a:lstStyle/>
          <a:p>
            <a:r>
              <a:rPr lang="en-US" dirty="0"/>
              <a:t>Telomere sequence probe</a:t>
            </a:r>
          </a:p>
        </p:txBody>
      </p:sp>
      <p:cxnSp>
        <p:nvCxnSpPr>
          <p:cNvPr id="5" name="Straight Arrow Connector 4">
            <a:extLst>
              <a:ext uri="{FF2B5EF4-FFF2-40B4-BE49-F238E27FC236}">
                <a16:creationId xmlns:a16="http://schemas.microsoft.com/office/drawing/2014/main" id="{2C5FE966-444C-2D48-82FC-86D632B2ED6B}"/>
              </a:ext>
            </a:extLst>
          </p:cNvPr>
          <p:cNvCxnSpPr/>
          <p:nvPr/>
        </p:nvCxnSpPr>
        <p:spPr>
          <a:xfrm flipH="1">
            <a:off x="4407613" y="914400"/>
            <a:ext cx="2373331" cy="92467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07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Calibri" charset="0"/>
                <a:ea typeface="MS PGothic" charset="0"/>
              </a:rPr>
              <a:t>Measuring DNA size</a:t>
            </a:r>
          </a:p>
        </p:txBody>
      </p:sp>
      <p:sp>
        <p:nvSpPr>
          <p:cNvPr id="31746" name="Content Placeholder 2"/>
          <p:cNvSpPr>
            <a:spLocks noGrp="1"/>
          </p:cNvSpPr>
          <p:nvPr>
            <p:ph idx="1"/>
          </p:nvPr>
        </p:nvSpPr>
        <p:spPr/>
        <p:txBody>
          <a:bodyPr/>
          <a:lstStyle/>
          <a:p>
            <a:r>
              <a:rPr lang="en-US">
                <a:latin typeface="Calibri" charset="0"/>
                <a:ea typeface="MS PGothic" charset="0"/>
              </a:rPr>
              <a:t>DNA </a:t>
            </a:r>
            <a:r>
              <a:rPr lang="en-US" i="1">
                <a:latin typeface="Calibri" charset="0"/>
                <a:ea typeface="MS PGothic" charset="0"/>
              </a:rPr>
              <a:t>size</a:t>
            </a:r>
            <a:r>
              <a:rPr lang="en-US">
                <a:latin typeface="Calibri" charset="0"/>
                <a:ea typeface="MS PGothic" charset="0"/>
              </a:rPr>
              <a:t> can be a confusing concept.</a:t>
            </a:r>
          </a:p>
          <a:p>
            <a:pPr lvl="1"/>
            <a:r>
              <a:rPr lang="en-US">
                <a:latin typeface="Calibri" charset="0"/>
                <a:ea typeface="MS PGothic" charset="0"/>
              </a:rPr>
              <a:t>We can think of DNA as a molecule with a corresponding molecular weight.  </a:t>
            </a:r>
          </a:p>
          <a:p>
            <a:pPr lvl="2"/>
            <a:endParaRPr lang="en-US">
              <a:latin typeface="Calibri" charset="0"/>
              <a:ea typeface="MS PGothic" charset="0"/>
            </a:endParaRPr>
          </a:p>
        </p:txBody>
      </p:sp>
    </p:spTree>
    <p:extLst>
      <p:ext uri="{BB962C8B-B14F-4D97-AF65-F5344CB8AC3E}">
        <p14:creationId xmlns:p14="http://schemas.microsoft.com/office/powerpoint/2010/main" val="155093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fontScale="90000"/>
          </a:bodyPr>
          <a:lstStyle/>
          <a:p>
            <a:r>
              <a:rPr lang="en-US" dirty="0">
                <a:latin typeface="Calibri" charset="0"/>
                <a:ea typeface="MS PGothic" charset="0"/>
              </a:rPr>
              <a:t>What’s the molecular weight of Adenine? Adenosine triphosphate?</a:t>
            </a:r>
          </a:p>
        </p:txBody>
      </p:sp>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8195" b="-18195"/>
          <a:stretch>
            <a:fillRect/>
          </a:stretch>
        </p:blipFill>
        <p:spPr/>
      </p:pic>
    </p:spTree>
    <p:extLst>
      <p:ext uri="{BB962C8B-B14F-4D97-AF65-F5344CB8AC3E}">
        <p14:creationId xmlns:p14="http://schemas.microsoft.com/office/powerpoint/2010/main" val="1751101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390525" y="992188"/>
            <a:ext cx="8010525" cy="4524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b="1" dirty="0"/>
              <a:t>Nucleotide Molecular Weights</a:t>
            </a:r>
          </a:p>
          <a:p>
            <a:r>
              <a:rPr lang="en-US" b="1" dirty="0"/>
              <a:t>Nucleotide	MW (g/</a:t>
            </a:r>
            <a:r>
              <a:rPr lang="en-US" b="1" dirty="0" err="1"/>
              <a:t>mol</a:t>
            </a:r>
            <a:r>
              <a:rPr lang="en-US" b="1" dirty="0"/>
              <a:t>)	</a:t>
            </a:r>
          </a:p>
          <a:p>
            <a:r>
              <a:rPr lang="en-US" dirty="0" err="1"/>
              <a:t>Deoxyribonucleotide</a:t>
            </a:r>
            <a:r>
              <a:rPr lang="en-US" dirty="0"/>
              <a:t> triphosphates (Avg. MW = 487.0)		</a:t>
            </a:r>
          </a:p>
          <a:p>
            <a:r>
              <a:rPr lang="en-US" dirty="0" err="1"/>
              <a:t>dATP</a:t>
            </a:r>
            <a:r>
              <a:rPr lang="en-US" dirty="0"/>
              <a:t>	491.2	</a:t>
            </a:r>
          </a:p>
          <a:p>
            <a:r>
              <a:rPr lang="en-US" dirty="0" err="1"/>
              <a:t>dCTP</a:t>
            </a:r>
            <a:r>
              <a:rPr lang="en-US" dirty="0"/>
              <a:t>	467.2	</a:t>
            </a:r>
          </a:p>
          <a:p>
            <a:r>
              <a:rPr lang="en-US" dirty="0" err="1"/>
              <a:t>dGTP</a:t>
            </a:r>
            <a:r>
              <a:rPr lang="en-US" dirty="0"/>
              <a:t>	507.2	</a:t>
            </a:r>
          </a:p>
          <a:p>
            <a:r>
              <a:rPr lang="en-US" dirty="0" err="1"/>
              <a:t>dTTP</a:t>
            </a:r>
            <a:r>
              <a:rPr lang="en-US" dirty="0"/>
              <a:t>	482.2</a:t>
            </a:r>
          </a:p>
          <a:p>
            <a:r>
              <a:rPr lang="en-US" dirty="0"/>
              <a:t>	</a:t>
            </a:r>
          </a:p>
          <a:p>
            <a:r>
              <a:rPr lang="en-US" dirty="0" err="1"/>
              <a:t>Deoxyribonucleotide</a:t>
            </a:r>
            <a:r>
              <a:rPr lang="en-US" dirty="0"/>
              <a:t> Monophosphates (Avg. MW = 327.0)		</a:t>
            </a:r>
          </a:p>
          <a:p>
            <a:r>
              <a:rPr lang="en-US" dirty="0" err="1"/>
              <a:t>dAMP</a:t>
            </a:r>
            <a:r>
              <a:rPr lang="en-US" dirty="0"/>
              <a:t>	331.2	</a:t>
            </a:r>
          </a:p>
          <a:p>
            <a:r>
              <a:rPr lang="en-US" dirty="0" err="1"/>
              <a:t>dCMP</a:t>
            </a:r>
            <a:r>
              <a:rPr lang="en-US" dirty="0"/>
              <a:t>	307.2	</a:t>
            </a:r>
          </a:p>
          <a:p>
            <a:r>
              <a:rPr lang="en-US" dirty="0" err="1"/>
              <a:t>dGMP</a:t>
            </a:r>
            <a:r>
              <a:rPr lang="en-US" dirty="0"/>
              <a:t>	347.2	</a:t>
            </a:r>
          </a:p>
          <a:p>
            <a:r>
              <a:rPr lang="en-US" dirty="0" err="1"/>
              <a:t>dTMP</a:t>
            </a:r>
            <a:r>
              <a:rPr lang="en-US" dirty="0"/>
              <a:t>	322.2</a:t>
            </a:r>
          </a:p>
          <a:p>
            <a:endParaRPr lang="en-US" dirty="0"/>
          </a:p>
          <a:p>
            <a:r>
              <a:rPr lang="en-US" dirty="0"/>
              <a:t>What is the MW of a DNA molecule 100,000,000 nucleotides in length? (Use average MW)	</a:t>
            </a:r>
          </a:p>
        </p:txBody>
      </p:sp>
    </p:spTree>
    <p:extLst>
      <p:ext uri="{BB962C8B-B14F-4D97-AF65-F5344CB8AC3E}">
        <p14:creationId xmlns:p14="http://schemas.microsoft.com/office/powerpoint/2010/main" val="14675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en-US">
              <a:latin typeface="Calibri" charset="0"/>
              <a:ea typeface="MS PGothic" charset="0"/>
            </a:endParaRPr>
          </a:p>
        </p:txBody>
      </p:sp>
      <p:sp>
        <p:nvSpPr>
          <p:cNvPr id="34818" name="Content Placeholder 2"/>
          <p:cNvSpPr>
            <a:spLocks noGrp="1"/>
          </p:cNvSpPr>
          <p:nvPr>
            <p:ph idx="1"/>
          </p:nvPr>
        </p:nvSpPr>
        <p:spPr/>
        <p:txBody>
          <a:bodyPr/>
          <a:lstStyle/>
          <a:p>
            <a:r>
              <a:rPr lang="en-US">
                <a:latin typeface="Calibri" charset="0"/>
                <a:ea typeface="MS PGothic" charset="0"/>
              </a:rPr>
              <a:t>More commonly, we think of DNA molecules in numbers of nucleotides---and we refer to the length in base-pairs.</a:t>
            </a:r>
          </a:p>
        </p:txBody>
      </p:sp>
    </p:spTree>
    <p:extLst>
      <p:ext uri="{BB962C8B-B14F-4D97-AF65-F5344CB8AC3E}">
        <p14:creationId xmlns:p14="http://schemas.microsoft.com/office/powerpoint/2010/main" val="384036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MS PGothic" charset="0"/>
              </a:rPr>
              <a:t>Human chromosomes</a:t>
            </a:r>
          </a:p>
        </p:txBody>
      </p:sp>
      <p:pic>
        <p:nvPicPr>
          <p:cNvPr id="3584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4234" r="4234"/>
          <a:stretch>
            <a:fillRect/>
          </a:stretch>
        </p:blipFill>
        <p:spPr/>
      </p:pic>
      <p:sp>
        <p:nvSpPr>
          <p:cNvPr id="35843" name="TextBox 4"/>
          <p:cNvSpPr txBox="1">
            <a:spLocks noChangeArrowheads="1"/>
          </p:cNvSpPr>
          <p:nvPr/>
        </p:nvSpPr>
        <p:spPr bwMode="auto">
          <a:xfrm rot="-5400000">
            <a:off x="7592220" y="3126581"/>
            <a:ext cx="2830512"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Millions of base pairs</a:t>
            </a:r>
          </a:p>
        </p:txBody>
      </p:sp>
      <p:sp>
        <p:nvSpPr>
          <p:cNvPr id="35844" name="TextBox 6"/>
          <p:cNvSpPr txBox="1">
            <a:spLocks noChangeArrowheads="1"/>
          </p:cNvSpPr>
          <p:nvPr/>
        </p:nvSpPr>
        <p:spPr bwMode="auto">
          <a:xfrm>
            <a:off x="2036763" y="6126163"/>
            <a:ext cx="6253162"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dirty="0"/>
              <a:t>http://</a:t>
            </a:r>
            <a:r>
              <a:rPr lang="en-US" dirty="0" err="1"/>
              <a:t>en.wikipedia.org</a:t>
            </a:r>
            <a:r>
              <a:rPr lang="en-US" dirty="0"/>
              <a:t>/wiki/</a:t>
            </a:r>
            <a:r>
              <a:rPr lang="en-US" dirty="0" err="1"/>
              <a:t>Human_genome</a:t>
            </a:r>
            <a:endParaRPr lang="en-US" dirty="0"/>
          </a:p>
        </p:txBody>
      </p:sp>
    </p:spTree>
    <p:extLst>
      <p:ext uri="{BB962C8B-B14F-4D97-AF65-F5344CB8AC3E}">
        <p14:creationId xmlns:p14="http://schemas.microsoft.com/office/powerpoint/2010/main" val="2187727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atin typeface="Calibri" charset="0"/>
                <a:ea typeface="MS PGothic" charset="0"/>
              </a:rPr>
              <a:t>Measuring DNA size</a:t>
            </a:r>
          </a:p>
        </p:txBody>
      </p:sp>
      <p:sp>
        <p:nvSpPr>
          <p:cNvPr id="36866" name="Content Placeholder 2"/>
          <p:cNvSpPr>
            <a:spLocks noGrp="1"/>
          </p:cNvSpPr>
          <p:nvPr>
            <p:ph idx="1"/>
          </p:nvPr>
        </p:nvSpPr>
        <p:spPr/>
        <p:txBody>
          <a:bodyPr/>
          <a:lstStyle/>
          <a:p>
            <a:r>
              <a:rPr lang="en-US">
                <a:latin typeface="Calibri" charset="0"/>
                <a:ea typeface="MS PGothic" charset="0"/>
              </a:rPr>
              <a:t>Early molecular biologists relied on centrifugal force to “settle” molecules present in a solution.</a:t>
            </a:r>
          </a:p>
          <a:p>
            <a:pPr lvl="1"/>
            <a:r>
              <a:rPr lang="en-US">
                <a:latin typeface="Calibri" charset="0"/>
                <a:ea typeface="MS PGothic" charset="0"/>
              </a:rPr>
              <a:t>Centrifugation can be used to collect substances with densities greater than the solvent.  Many techniques have been used to allow one to separate Nucleic acid molecules of different size by using solutions of different densities.</a:t>
            </a:r>
          </a:p>
          <a:p>
            <a:pPr lvl="2"/>
            <a:r>
              <a:rPr lang="en-US">
                <a:latin typeface="Calibri" charset="0"/>
                <a:ea typeface="MS PGothic" charset="0"/>
              </a:rPr>
              <a:t>Sometimes referred to as sedimentation analysis</a:t>
            </a:r>
          </a:p>
          <a:p>
            <a:pPr lvl="2"/>
            <a:endParaRPr lang="en-US">
              <a:latin typeface="Calibri" charset="0"/>
              <a:ea typeface="MS PGothic" charset="0"/>
            </a:endParaRPr>
          </a:p>
        </p:txBody>
      </p:sp>
    </p:spTree>
    <p:extLst>
      <p:ext uri="{BB962C8B-B14F-4D97-AF65-F5344CB8AC3E}">
        <p14:creationId xmlns:p14="http://schemas.microsoft.com/office/powerpoint/2010/main" val="315876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endParaRPr lang="en-US">
              <a:latin typeface="Calibri" charset="0"/>
              <a:ea typeface="MS PGothic" charset="0"/>
            </a:endParaRPr>
          </a:p>
        </p:txBody>
      </p:sp>
      <p:sp>
        <p:nvSpPr>
          <p:cNvPr id="37890" name="Content Placeholder 2"/>
          <p:cNvSpPr>
            <a:spLocks noGrp="1"/>
          </p:cNvSpPr>
          <p:nvPr>
            <p:ph idx="1"/>
          </p:nvPr>
        </p:nvSpPr>
        <p:spPr/>
        <p:txBody>
          <a:bodyPr/>
          <a:lstStyle/>
          <a:p>
            <a:r>
              <a:rPr lang="en-US">
                <a:latin typeface="Calibri" charset="0"/>
                <a:ea typeface="MS PGothic" charset="0"/>
              </a:rPr>
              <a:t>Purification and analysis of DNA after sedimentation involved many subsequent steps and other methods are used more often now.</a:t>
            </a:r>
          </a:p>
          <a:p>
            <a:pPr lvl="1"/>
            <a:r>
              <a:rPr lang="en-US">
                <a:latin typeface="Calibri" charset="0"/>
                <a:ea typeface="MS PGothic" charset="0"/>
              </a:rPr>
              <a:t>Nevertheless…you read of molecules described by a sedimentation measure (</a:t>
            </a:r>
            <a:r>
              <a:rPr lang="en-US" u="sng">
                <a:latin typeface="Calibri" charset="0"/>
                <a:ea typeface="MS PGothic" charset="0"/>
              </a:rPr>
              <a:t>S</a:t>
            </a:r>
            <a:r>
              <a:rPr lang="en-US">
                <a:latin typeface="Calibri" charset="0"/>
                <a:ea typeface="MS PGothic" charset="0"/>
              </a:rPr>
              <a:t>vedberg units) used to describe nucleic acids (RNA) and proteins.</a:t>
            </a:r>
          </a:p>
          <a:p>
            <a:pPr lvl="2"/>
            <a:r>
              <a:rPr lang="en-US">
                <a:latin typeface="Calibri" charset="0"/>
                <a:ea typeface="MS PGothic" charset="0"/>
              </a:rPr>
              <a:t>18</a:t>
            </a:r>
            <a:r>
              <a:rPr lang="en-US" u="sng">
                <a:latin typeface="Calibri" charset="0"/>
                <a:ea typeface="MS PGothic" charset="0"/>
              </a:rPr>
              <a:t>S</a:t>
            </a:r>
            <a:r>
              <a:rPr lang="en-US">
                <a:latin typeface="Calibri" charset="0"/>
                <a:ea typeface="MS PGothic" charset="0"/>
              </a:rPr>
              <a:t> ribosomal RNA</a:t>
            </a:r>
          </a:p>
          <a:p>
            <a:pPr lvl="2"/>
            <a:r>
              <a:rPr lang="en-US">
                <a:latin typeface="Calibri" charset="0"/>
                <a:ea typeface="MS PGothic" charset="0"/>
              </a:rPr>
              <a:t>80</a:t>
            </a:r>
            <a:r>
              <a:rPr lang="en-US" u="sng">
                <a:latin typeface="Calibri" charset="0"/>
                <a:ea typeface="MS PGothic" charset="0"/>
              </a:rPr>
              <a:t>S</a:t>
            </a:r>
            <a:r>
              <a:rPr lang="en-US">
                <a:latin typeface="Calibri" charset="0"/>
                <a:ea typeface="MS PGothic" charset="0"/>
              </a:rPr>
              <a:t> ribosomal subunit</a:t>
            </a:r>
          </a:p>
          <a:p>
            <a:pPr lvl="2"/>
            <a:endParaRPr lang="en-US">
              <a:latin typeface="Calibri" charset="0"/>
              <a:ea typeface="MS PGothic" charset="0"/>
            </a:endParaRPr>
          </a:p>
        </p:txBody>
      </p:sp>
    </p:spTree>
    <p:extLst>
      <p:ext uri="{BB962C8B-B14F-4D97-AF65-F5344CB8AC3E}">
        <p14:creationId xmlns:p14="http://schemas.microsoft.com/office/powerpoint/2010/main" val="25998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were we…more on nucleic acids</a:t>
            </a:r>
          </a:p>
        </p:txBody>
      </p:sp>
      <p:sp>
        <p:nvSpPr>
          <p:cNvPr id="3" name="Content Placeholder 2"/>
          <p:cNvSpPr>
            <a:spLocks noGrp="1"/>
          </p:cNvSpPr>
          <p:nvPr>
            <p:ph idx="1"/>
          </p:nvPr>
        </p:nvSpPr>
        <p:spPr/>
        <p:txBody>
          <a:bodyPr>
            <a:normAutofit/>
          </a:bodyPr>
          <a:lstStyle/>
          <a:p>
            <a:r>
              <a:rPr lang="en-US" dirty="0"/>
              <a:t>H-bonds---a common type of non-covalent bond in macromolecules</a:t>
            </a:r>
          </a:p>
          <a:p>
            <a:r>
              <a:rPr lang="en-US" dirty="0"/>
              <a:t>Spectrophotometry to analyze nucleic acids—</a:t>
            </a:r>
          </a:p>
          <a:p>
            <a:pPr lvl="1"/>
            <a:r>
              <a:rPr lang="en-US" dirty="0"/>
              <a:t>What is spectrophotometry? </a:t>
            </a:r>
          </a:p>
          <a:p>
            <a:pPr lvl="1"/>
            <a:r>
              <a:rPr lang="en-US" dirty="0"/>
              <a:t>What is “optical density” of a substance?</a:t>
            </a:r>
          </a:p>
          <a:p>
            <a:pPr lvl="1"/>
            <a:r>
              <a:rPr lang="en-US" dirty="0"/>
              <a:t>Do all substances have the same absorbance characteristics?</a:t>
            </a:r>
          </a:p>
          <a:p>
            <a:pPr lvl="1"/>
            <a:r>
              <a:rPr lang="en-US" dirty="0"/>
              <a:t>How is spectrophotometry used to analyze DNA?</a:t>
            </a:r>
          </a:p>
          <a:p>
            <a:pPr lvl="1"/>
            <a:endParaRPr lang="en-US" dirty="0"/>
          </a:p>
          <a:p>
            <a:pPr marL="457200" lvl="1" indent="0">
              <a:buNone/>
            </a:pPr>
            <a:endParaRPr lang="en-US" dirty="0"/>
          </a:p>
        </p:txBody>
      </p:sp>
    </p:spTree>
    <p:extLst>
      <p:ext uri="{BB962C8B-B14F-4D97-AF65-F5344CB8AC3E}">
        <p14:creationId xmlns:p14="http://schemas.microsoft.com/office/powerpoint/2010/main" val="76454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fontScale="90000"/>
          </a:bodyPr>
          <a:lstStyle/>
          <a:p>
            <a:r>
              <a:rPr lang="en-US">
                <a:latin typeface="Calibri" charset="0"/>
                <a:ea typeface="MS PGothic" charset="0"/>
              </a:rPr>
              <a:t>Ribosomal RNA is still described as “s” size</a:t>
            </a:r>
          </a:p>
        </p:txBody>
      </p:sp>
      <p:pic>
        <p:nvPicPr>
          <p:cNvPr id="389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33176" b="-33176"/>
          <a:stretch>
            <a:fillRect/>
          </a:stretch>
        </p:blipFill>
        <p:spPr/>
      </p:pic>
    </p:spTree>
    <p:extLst>
      <p:ext uri="{BB962C8B-B14F-4D97-AF65-F5344CB8AC3E}">
        <p14:creationId xmlns:p14="http://schemas.microsoft.com/office/powerpoint/2010/main" val="3607571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endParaRPr lang="en-US">
              <a:latin typeface="Calibri" charset="0"/>
              <a:ea typeface="MS PGothic" charset="0"/>
            </a:endParaRPr>
          </a:p>
        </p:txBody>
      </p:sp>
      <p:sp>
        <p:nvSpPr>
          <p:cNvPr id="39938" name="Content Placeholder 2"/>
          <p:cNvSpPr>
            <a:spLocks noGrp="1"/>
          </p:cNvSpPr>
          <p:nvPr>
            <p:ph idx="1"/>
          </p:nvPr>
        </p:nvSpPr>
        <p:spPr/>
        <p:txBody>
          <a:bodyPr/>
          <a:lstStyle/>
          <a:p>
            <a:r>
              <a:rPr lang="en-US">
                <a:latin typeface="Calibri" charset="0"/>
                <a:ea typeface="MS PGothic" charset="0"/>
              </a:rPr>
              <a:t>Early techniques for purifying DNA often used a sedimentation solution.  DNA was centrifuged through a solution of known density or through a solution of varying density—known as a density gradient.  DNA molecules of different size would sediment to their corresponding density.</a:t>
            </a:r>
          </a:p>
          <a:p>
            <a:pPr lvl="1"/>
            <a:r>
              <a:rPr lang="en-US" b="1">
                <a:latin typeface="Calibri" charset="0"/>
                <a:ea typeface="MS PGothic" charset="0"/>
              </a:rPr>
              <a:t>Cesium Chloride </a:t>
            </a:r>
            <a:r>
              <a:rPr lang="en-US">
                <a:latin typeface="Calibri" charset="0"/>
                <a:ea typeface="MS PGothic" charset="0"/>
              </a:rPr>
              <a:t>was commonly used for this type of purification</a:t>
            </a:r>
          </a:p>
        </p:txBody>
      </p:sp>
    </p:spTree>
    <p:extLst>
      <p:ext uri="{BB962C8B-B14F-4D97-AF65-F5344CB8AC3E}">
        <p14:creationId xmlns:p14="http://schemas.microsoft.com/office/powerpoint/2010/main" val="939218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en-US">
              <a:latin typeface="Calibri" charset="0"/>
              <a:ea typeface="MS PGothic" charset="0"/>
            </a:endParaRPr>
          </a:p>
        </p:txBody>
      </p:sp>
      <p:pic>
        <p:nvPicPr>
          <p:cNvPr id="409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6662" r="-76662"/>
          <a:stretch>
            <a:fillRect/>
          </a:stretch>
        </p:blipFill>
        <p:spPr>
          <a:xfrm>
            <a:off x="457200" y="1600200"/>
            <a:ext cx="8636000" cy="4749800"/>
          </a:xfrm>
        </p:spPr>
      </p:pic>
      <p:cxnSp>
        <p:nvCxnSpPr>
          <p:cNvPr id="3" name="Straight Arrow Connector 2"/>
          <p:cNvCxnSpPr>
            <a:cxnSpLocks noChangeShapeType="1"/>
          </p:cNvCxnSpPr>
          <p:nvPr/>
        </p:nvCxnSpPr>
        <p:spPr bwMode="auto">
          <a:xfrm>
            <a:off x="2160588" y="1758950"/>
            <a:ext cx="42862" cy="4267200"/>
          </a:xfrm>
          <a:prstGeom prst="straightConnector1">
            <a:avLst/>
          </a:prstGeom>
          <a:noFill/>
          <a:ln w="5715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40964" name="TextBox 3"/>
          <p:cNvSpPr txBox="1">
            <a:spLocks noChangeArrowheads="1"/>
          </p:cNvSpPr>
          <p:nvPr/>
        </p:nvSpPr>
        <p:spPr bwMode="auto">
          <a:xfrm rot="-5400000">
            <a:off x="457994" y="2451894"/>
            <a:ext cx="26733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Centrifugal  force</a:t>
            </a:r>
          </a:p>
        </p:txBody>
      </p:sp>
    </p:spTree>
    <p:extLst>
      <p:ext uri="{BB962C8B-B14F-4D97-AF65-F5344CB8AC3E}">
        <p14:creationId xmlns:p14="http://schemas.microsoft.com/office/powerpoint/2010/main" val="525144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US">
              <a:latin typeface="Calibri" charset="0"/>
              <a:ea typeface="MS PGothic" charset="0"/>
            </a:endParaRPr>
          </a:p>
        </p:txBody>
      </p:sp>
      <p:sp>
        <p:nvSpPr>
          <p:cNvPr id="41986" name="Content Placeholder 2"/>
          <p:cNvSpPr>
            <a:spLocks noGrp="1"/>
          </p:cNvSpPr>
          <p:nvPr>
            <p:ph idx="1"/>
          </p:nvPr>
        </p:nvSpPr>
        <p:spPr/>
        <p:txBody>
          <a:bodyPr/>
          <a:lstStyle/>
          <a:p>
            <a:r>
              <a:rPr lang="en-US">
                <a:latin typeface="Calibri" charset="0"/>
                <a:ea typeface="MS PGothic" charset="0"/>
              </a:rPr>
              <a:t>In the years just before I was in graduate school, plasmid purification would have involved separation by centrifugation in centrifuges bigger than a washing machine, fairly nasty chemicals, and several days of work.</a:t>
            </a:r>
          </a:p>
        </p:txBody>
      </p:sp>
    </p:spTree>
    <p:extLst>
      <p:ext uri="{BB962C8B-B14F-4D97-AF65-F5344CB8AC3E}">
        <p14:creationId xmlns:p14="http://schemas.microsoft.com/office/powerpoint/2010/main" val="304238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atin typeface="Calibri" charset="0"/>
                <a:ea typeface="MS PGothic" charset="0"/>
              </a:rPr>
              <a:t>Electrophoresis of Nucleic acids</a:t>
            </a:r>
          </a:p>
        </p:txBody>
      </p:sp>
      <p:sp>
        <p:nvSpPr>
          <p:cNvPr id="43010" name="Content Placeholder 2"/>
          <p:cNvSpPr>
            <a:spLocks noGrp="1"/>
          </p:cNvSpPr>
          <p:nvPr>
            <p:ph idx="1"/>
          </p:nvPr>
        </p:nvSpPr>
        <p:spPr/>
        <p:txBody>
          <a:bodyPr>
            <a:normAutofit lnSpcReduction="10000"/>
          </a:bodyPr>
          <a:lstStyle/>
          <a:p>
            <a:r>
              <a:rPr lang="en-US">
                <a:latin typeface="Calibri" charset="0"/>
                <a:ea typeface="MS PGothic" charset="0"/>
              </a:rPr>
              <a:t> Figure 10-20</a:t>
            </a:r>
          </a:p>
          <a:p>
            <a:pPr lvl="1"/>
            <a:r>
              <a:rPr lang="en-US">
                <a:latin typeface="Calibri" charset="0"/>
                <a:ea typeface="MS PGothic" charset="0"/>
              </a:rPr>
              <a:t>More modern/common way of separating nucleic acids—usually fragments of a DNA.</a:t>
            </a:r>
          </a:p>
          <a:p>
            <a:pPr lvl="1"/>
            <a:endParaRPr lang="en-US">
              <a:latin typeface="Calibri" charset="0"/>
              <a:ea typeface="MS PGothic" charset="0"/>
            </a:endParaRPr>
          </a:p>
          <a:p>
            <a:pPr lvl="1"/>
            <a:r>
              <a:rPr lang="en-US">
                <a:latin typeface="Calibri" charset="0"/>
                <a:ea typeface="MS PGothic" charset="0"/>
              </a:rPr>
              <a:t>Migration through a porous matrix via electrical attraction</a:t>
            </a:r>
          </a:p>
          <a:p>
            <a:pPr lvl="2"/>
            <a:r>
              <a:rPr lang="en-US">
                <a:latin typeface="Calibri" charset="0"/>
                <a:ea typeface="MS PGothic" charset="0"/>
              </a:rPr>
              <a:t>Size and charge dependent</a:t>
            </a:r>
          </a:p>
          <a:p>
            <a:pPr lvl="2"/>
            <a:r>
              <a:rPr lang="en-US">
                <a:latin typeface="Calibri" charset="0"/>
                <a:ea typeface="MS PGothic" charset="0"/>
              </a:rPr>
              <a:t>DNA migrates toward a positive pole in an electrical field.  Migration is inversely proportional to the length of the DNA molecule.</a:t>
            </a:r>
          </a:p>
        </p:txBody>
      </p:sp>
    </p:spTree>
    <p:extLst>
      <p:ext uri="{BB962C8B-B14F-4D97-AF65-F5344CB8AC3E}">
        <p14:creationId xmlns:p14="http://schemas.microsoft.com/office/powerpoint/2010/main" val="1753397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979488"/>
            <a:ext cx="5702300" cy="521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4" name="TextBox 2"/>
          <p:cNvSpPr txBox="1">
            <a:spLocks noChangeArrowheads="1"/>
          </p:cNvSpPr>
          <p:nvPr/>
        </p:nvSpPr>
        <p:spPr bwMode="auto">
          <a:xfrm>
            <a:off x="2776538" y="239713"/>
            <a:ext cx="36734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a:t>Agarose Gel electrophoresis</a:t>
            </a:r>
          </a:p>
        </p:txBody>
      </p:sp>
    </p:spTree>
    <p:extLst>
      <p:ext uri="{BB962C8B-B14F-4D97-AF65-F5344CB8AC3E}">
        <p14:creationId xmlns:p14="http://schemas.microsoft.com/office/powerpoint/2010/main" val="827459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Calibri" charset="0"/>
                <a:ea typeface="MS PGothic" charset="0"/>
              </a:rPr>
              <a:t>Range of applications</a:t>
            </a:r>
          </a:p>
        </p:txBody>
      </p:sp>
      <p:sp>
        <p:nvSpPr>
          <p:cNvPr id="3" name="Content Placeholder 2"/>
          <p:cNvSpPr>
            <a:spLocks noGrp="1"/>
          </p:cNvSpPr>
          <p:nvPr>
            <p:ph idx="1"/>
          </p:nvPr>
        </p:nvSpPr>
        <p:spPr>
          <a:xfrm>
            <a:off x="457200" y="1417638"/>
            <a:ext cx="8404225" cy="5257800"/>
          </a:xfrm>
        </p:spPr>
        <p:txBody>
          <a:bodyPr>
            <a:normAutofit lnSpcReduction="10000"/>
          </a:bodyPr>
          <a:lstStyle/>
          <a:p>
            <a:pPr>
              <a:defRPr/>
            </a:pPr>
            <a:r>
              <a:rPr lang="en-US" dirty="0"/>
              <a:t>Depending on the application, different gels are used which have different pore sizes.</a:t>
            </a:r>
          </a:p>
          <a:p>
            <a:pPr marL="0" indent="0">
              <a:buFont typeface="Arial" charset="0"/>
              <a:buNone/>
              <a:defRPr/>
            </a:pPr>
            <a:endParaRPr lang="en-US" dirty="0"/>
          </a:p>
          <a:p>
            <a:pPr lvl="1">
              <a:defRPr/>
            </a:pPr>
            <a:r>
              <a:rPr lang="en-US" dirty="0"/>
              <a:t>Electrophoresis can be used to separate whole chromosomes (a technique called pulsed gel field electrophoresis)</a:t>
            </a:r>
          </a:p>
          <a:p>
            <a:pPr lvl="1">
              <a:defRPr/>
            </a:pPr>
            <a:r>
              <a:rPr lang="en-US" dirty="0"/>
              <a:t>Electrophoresis can resolve/separate DNA fragments of 100s-1000s of bases in size.</a:t>
            </a:r>
          </a:p>
          <a:p>
            <a:pPr lvl="1">
              <a:defRPr/>
            </a:pPr>
            <a:r>
              <a:rPr lang="en-US" dirty="0"/>
              <a:t>Electrophoresis can even separate DNA that differs  by only in a single nucleotide (100 vs. 101 nucleotides in length) </a:t>
            </a:r>
          </a:p>
        </p:txBody>
      </p:sp>
    </p:spTree>
    <p:extLst>
      <p:ext uri="{BB962C8B-B14F-4D97-AF65-F5344CB8AC3E}">
        <p14:creationId xmlns:p14="http://schemas.microsoft.com/office/powerpoint/2010/main" val="4235600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a:latin typeface="Calibri" charset="0"/>
              <a:ea typeface="MS PGothic" charset="0"/>
            </a:endParaRPr>
          </a:p>
        </p:txBody>
      </p:sp>
      <p:pic>
        <p:nvPicPr>
          <p:cNvPr id="4608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96460" r="-96460"/>
          <a:stretch>
            <a:fillRect/>
          </a:stretch>
        </p:blipFill>
        <p:spPr>
          <a:xfrm>
            <a:off x="425450" y="1581150"/>
            <a:ext cx="8950325" cy="4922838"/>
          </a:xfrm>
        </p:spPr>
      </p:pic>
    </p:spTree>
    <p:extLst>
      <p:ext uri="{BB962C8B-B14F-4D97-AF65-F5344CB8AC3E}">
        <p14:creationId xmlns:p14="http://schemas.microsoft.com/office/powerpoint/2010/main" val="3474277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endParaRPr lang="en-US">
              <a:latin typeface="Calibri" charset="0"/>
              <a:ea typeface="MS PGothic" charset="0"/>
            </a:endParaRPr>
          </a:p>
        </p:txBody>
      </p:sp>
      <p:pic>
        <p:nvPicPr>
          <p:cNvPr id="4710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4454" b="6331"/>
          <a:stretch>
            <a:fillRect/>
          </a:stretch>
        </p:blipFill>
        <p:spPr>
          <a:xfrm>
            <a:off x="457200" y="739775"/>
            <a:ext cx="8229600" cy="6118225"/>
          </a:xfrm>
        </p:spPr>
      </p:pic>
    </p:spTree>
    <p:extLst>
      <p:ext uri="{BB962C8B-B14F-4D97-AF65-F5344CB8AC3E}">
        <p14:creationId xmlns:p14="http://schemas.microsoft.com/office/powerpoint/2010/main" val="4024497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endParaRPr lang="en-US">
              <a:latin typeface="Calibri" charset="0"/>
              <a:ea typeface="MS PGothic" charset="0"/>
            </a:endParaRPr>
          </a:p>
        </p:txBody>
      </p:sp>
      <p:sp>
        <p:nvSpPr>
          <p:cNvPr id="48130" name="Content Placeholder 2"/>
          <p:cNvSpPr>
            <a:spLocks noGrp="1"/>
          </p:cNvSpPr>
          <p:nvPr>
            <p:ph idx="1"/>
          </p:nvPr>
        </p:nvSpPr>
        <p:spPr/>
        <p:txBody>
          <a:bodyPr/>
          <a:lstStyle/>
          <a:p>
            <a:r>
              <a:rPr lang="en-US">
                <a:latin typeface="Calibri" charset="0"/>
                <a:ea typeface="MS PGothic" charset="0"/>
              </a:rPr>
              <a:t>Electrophoresis is the basic technique behind sequencing of genomes.</a:t>
            </a:r>
          </a:p>
        </p:txBody>
      </p:sp>
      <p:pic>
        <p:nvPicPr>
          <p:cNvPr id="481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863" y="2692400"/>
            <a:ext cx="3983037" cy="3965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4513" y="2968625"/>
            <a:ext cx="2568575" cy="3663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778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C04B-B129-4344-B528-9B72C87D0D03}"/>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9561AFBF-D5F9-7048-8F62-BF9D9A4C9D9A}"/>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A152350-1EDC-9246-BADE-AF6B9FECB5C7}"/>
              </a:ext>
            </a:extLst>
          </p:cNvPr>
          <p:cNvPicPr>
            <a:picLocks noChangeAspect="1"/>
          </p:cNvPicPr>
          <p:nvPr/>
        </p:nvPicPr>
        <p:blipFill>
          <a:blip r:embed="rId2"/>
          <a:stretch>
            <a:fillRect/>
          </a:stretch>
        </p:blipFill>
        <p:spPr>
          <a:xfrm>
            <a:off x="511629" y="1701843"/>
            <a:ext cx="8302171" cy="3016115"/>
          </a:xfrm>
          <a:prstGeom prst="rect">
            <a:avLst/>
          </a:prstGeom>
        </p:spPr>
      </p:pic>
      <p:sp>
        <p:nvSpPr>
          <p:cNvPr id="5" name="TextBox 4">
            <a:extLst>
              <a:ext uri="{FF2B5EF4-FFF2-40B4-BE49-F238E27FC236}">
                <a16:creationId xmlns:a16="http://schemas.microsoft.com/office/drawing/2014/main" id="{725E4F71-8F77-154E-9A48-75CCFB03E906}"/>
              </a:ext>
            </a:extLst>
          </p:cNvPr>
          <p:cNvSpPr txBox="1"/>
          <p:nvPr/>
        </p:nvSpPr>
        <p:spPr>
          <a:xfrm>
            <a:off x="0" y="5370285"/>
            <a:ext cx="5326743" cy="954107"/>
          </a:xfrm>
          <a:prstGeom prst="rect">
            <a:avLst/>
          </a:prstGeom>
          <a:noFill/>
        </p:spPr>
        <p:txBody>
          <a:bodyPr wrap="square" rtlCol="0">
            <a:spAutoFit/>
          </a:bodyPr>
          <a:lstStyle/>
          <a:p>
            <a:r>
              <a:rPr lang="en-US" sz="2800" b="1" dirty="0"/>
              <a:t>What wavelength would you use to analyze DNA or RNA---Why?</a:t>
            </a:r>
          </a:p>
        </p:txBody>
      </p:sp>
      <p:cxnSp>
        <p:nvCxnSpPr>
          <p:cNvPr id="7" name="Straight Arrow Connector 6">
            <a:extLst>
              <a:ext uri="{FF2B5EF4-FFF2-40B4-BE49-F238E27FC236}">
                <a16:creationId xmlns:a16="http://schemas.microsoft.com/office/drawing/2014/main" id="{C7D8381D-9651-794D-9C96-8E94CB72890D}"/>
              </a:ext>
            </a:extLst>
          </p:cNvPr>
          <p:cNvCxnSpPr/>
          <p:nvPr/>
        </p:nvCxnSpPr>
        <p:spPr>
          <a:xfrm flipH="1" flipV="1">
            <a:off x="943429" y="4368800"/>
            <a:ext cx="290285" cy="88717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B428135-A4D1-594A-B3B6-9C498F9239C2}"/>
              </a:ext>
            </a:extLst>
          </p:cNvPr>
          <p:cNvSpPr txBox="1"/>
          <p:nvPr/>
        </p:nvSpPr>
        <p:spPr>
          <a:xfrm>
            <a:off x="5682343" y="4755113"/>
            <a:ext cx="3258457" cy="2246769"/>
          </a:xfrm>
          <a:prstGeom prst="rect">
            <a:avLst/>
          </a:prstGeom>
          <a:noFill/>
        </p:spPr>
        <p:txBody>
          <a:bodyPr wrap="square" rtlCol="0">
            <a:spAutoFit/>
          </a:bodyPr>
          <a:lstStyle/>
          <a:p>
            <a:r>
              <a:rPr lang="en-US" sz="2800" b="1" dirty="0"/>
              <a:t>This display can be absorbance, or transmission—which tells optical density?</a:t>
            </a:r>
          </a:p>
        </p:txBody>
      </p:sp>
      <p:cxnSp>
        <p:nvCxnSpPr>
          <p:cNvPr id="9" name="Straight Arrow Connector 8">
            <a:extLst>
              <a:ext uri="{FF2B5EF4-FFF2-40B4-BE49-F238E27FC236}">
                <a16:creationId xmlns:a16="http://schemas.microsoft.com/office/drawing/2014/main" id="{E104FF86-60DE-5646-8283-043791E29CAC}"/>
              </a:ext>
            </a:extLst>
          </p:cNvPr>
          <p:cNvCxnSpPr>
            <a:cxnSpLocks/>
          </p:cNvCxnSpPr>
          <p:nvPr/>
        </p:nvCxnSpPr>
        <p:spPr>
          <a:xfrm flipV="1">
            <a:off x="6604000" y="3570514"/>
            <a:ext cx="707571" cy="11846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57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a:latin typeface="Calibri" charset="0"/>
              <a:ea typeface="MS PGothic" charset="0"/>
            </a:endParaRPr>
          </a:p>
        </p:txBody>
      </p:sp>
      <p:sp>
        <p:nvSpPr>
          <p:cNvPr id="33795" name="Content Placeholder 2"/>
          <p:cNvSpPr>
            <a:spLocks noGrp="1"/>
          </p:cNvSpPr>
          <p:nvPr>
            <p:ph idx="1"/>
          </p:nvPr>
        </p:nvSpPr>
        <p:spPr/>
        <p:txBody>
          <a:bodyPr>
            <a:normAutofit lnSpcReduction="10000"/>
          </a:bodyPr>
          <a:lstStyle/>
          <a:p>
            <a:r>
              <a:rPr lang="en-US" dirty="0">
                <a:latin typeface="Calibri" charset="0"/>
                <a:ea typeface="MS PGothic" charset="0"/>
              </a:rPr>
              <a:t>Spectrophotometry can be used to analyze the </a:t>
            </a:r>
            <a:r>
              <a:rPr lang="en-US" u="sng" dirty="0">
                <a:latin typeface="Calibri" charset="0"/>
                <a:ea typeface="MS PGothic" charset="0"/>
              </a:rPr>
              <a:t>amount/concentration </a:t>
            </a:r>
            <a:r>
              <a:rPr lang="en-US" dirty="0">
                <a:latin typeface="Calibri" charset="0"/>
                <a:ea typeface="MS PGothic" charset="0"/>
              </a:rPr>
              <a:t> and  characteristics of DNA sequence (degree/nature of </a:t>
            </a:r>
            <a:r>
              <a:rPr lang="en-US" u="sng" dirty="0">
                <a:latin typeface="Calibri" charset="0"/>
                <a:ea typeface="MS PGothic" charset="0"/>
              </a:rPr>
              <a:t>repetitive DNA) </a:t>
            </a:r>
            <a:r>
              <a:rPr lang="en-US" dirty="0">
                <a:latin typeface="Calibri" charset="0"/>
                <a:ea typeface="MS PGothic" charset="0"/>
              </a:rPr>
              <a:t>in a DNA sample.</a:t>
            </a:r>
          </a:p>
          <a:p>
            <a:endParaRPr lang="en-US" dirty="0">
              <a:latin typeface="Calibri" charset="0"/>
              <a:ea typeface="MS PGothic" charset="0"/>
            </a:endParaRPr>
          </a:p>
          <a:p>
            <a:r>
              <a:rPr lang="en-US" dirty="0">
                <a:latin typeface="Calibri" charset="0"/>
                <a:ea typeface="MS PGothic" charset="0"/>
              </a:rPr>
              <a:t>The analysis takes advantage of the complementary base-pairing of the DNA strands.</a:t>
            </a:r>
          </a:p>
        </p:txBody>
      </p:sp>
    </p:spTree>
    <p:extLst>
      <p:ext uri="{BB962C8B-B14F-4D97-AF65-F5344CB8AC3E}">
        <p14:creationId xmlns:p14="http://schemas.microsoft.com/office/powerpoint/2010/main" val="312257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latin typeface="Calibri" charset="0"/>
                <a:ea typeface="MS PGothic" charset="0"/>
              </a:rPr>
              <a:t>Denaturation/renaturation kinetics</a:t>
            </a:r>
          </a:p>
        </p:txBody>
      </p:sp>
      <p:sp>
        <p:nvSpPr>
          <p:cNvPr id="34819" name="Content Placeholder 2"/>
          <p:cNvSpPr>
            <a:spLocks noGrp="1"/>
          </p:cNvSpPr>
          <p:nvPr>
            <p:ph idx="1"/>
          </p:nvPr>
        </p:nvSpPr>
        <p:spPr/>
        <p:txBody>
          <a:bodyPr/>
          <a:lstStyle/>
          <a:p>
            <a:r>
              <a:rPr lang="en-US" dirty="0">
                <a:latin typeface="Calibri" charset="0"/>
                <a:ea typeface="MS PGothic" charset="0"/>
              </a:rPr>
              <a:t>DNA is a really durable molecule—</a:t>
            </a:r>
          </a:p>
          <a:p>
            <a:pPr lvl="1"/>
            <a:r>
              <a:rPr lang="en-US" dirty="0">
                <a:latin typeface="Calibri" charset="0"/>
                <a:ea typeface="MS PGothic" charset="0"/>
              </a:rPr>
              <a:t>What, specifically is durable?</a:t>
            </a:r>
          </a:p>
          <a:p>
            <a:pPr lvl="1"/>
            <a:endParaRPr lang="en-US" dirty="0">
              <a:latin typeface="Calibri" charset="0"/>
              <a:ea typeface="MS PGothic" charset="0"/>
            </a:endParaRPr>
          </a:p>
          <a:p>
            <a:pPr marL="457200" lvl="1" indent="0">
              <a:buNone/>
            </a:pPr>
            <a:r>
              <a:rPr lang="en-US" dirty="0">
                <a:latin typeface="Calibri" charset="0"/>
                <a:ea typeface="MS PGothic" charset="0"/>
              </a:rPr>
              <a:t>But DNA can be denatured and in controlled conditions, renatured.</a:t>
            </a:r>
          </a:p>
          <a:p>
            <a:pPr marL="457200" lvl="1" indent="0">
              <a:buNone/>
            </a:pPr>
            <a:endParaRPr lang="en-US" dirty="0">
              <a:latin typeface="Calibri" charset="0"/>
              <a:ea typeface="MS PGothic" charset="0"/>
            </a:endParaRPr>
          </a:p>
          <a:p>
            <a:pPr marL="457200" lvl="1" indent="0">
              <a:buNone/>
            </a:pPr>
            <a:r>
              <a:rPr lang="en-US" dirty="0">
                <a:latin typeface="Calibri" charset="0"/>
                <a:ea typeface="MS PGothic" charset="0"/>
              </a:rPr>
              <a:t>How can you detect DNA that is being denatured?</a:t>
            </a:r>
          </a:p>
        </p:txBody>
      </p:sp>
    </p:spTree>
    <p:extLst>
      <p:ext uri="{BB962C8B-B14F-4D97-AF65-F5344CB8AC3E}">
        <p14:creationId xmlns:p14="http://schemas.microsoft.com/office/powerpoint/2010/main" val="322495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5896" name="Text Box 8"/>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rPr>
              <a:t>Figure 10.20</a:t>
            </a:r>
          </a:p>
        </p:txBody>
      </p:sp>
      <p:pic>
        <p:nvPicPr>
          <p:cNvPr id="18434" name="Picture 9" descr="10_20Figure-L.jpg                                              002ADBF4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615950" y="304800"/>
            <a:ext cx="7910513" cy="60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53070" y="1009280"/>
            <a:ext cx="4362151" cy="1200328"/>
          </a:xfrm>
          <a:prstGeom prst="rect">
            <a:avLst/>
          </a:prstGeom>
          <a:noFill/>
        </p:spPr>
        <p:txBody>
          <a:bodyPr wrap="square" rtlCol="0">
            <a:spAutoFit/>
          </a:bodyPr>
          <a:lstStyle/>
          <a:p>
            <a:r>
              <a:rPr lang="en-US" sz="2400" dirty="0">
                <a:solidFill>
                  <a:srgbClr val="FF0000"/>
                </a:solidFill>
              </a:rPr>
              <a:t>What is Tm? Speculate on a possible  difference in the 2 samples shown.</a:t>
            </a:r>
          </a:p>
        </p:txBody>
      </p:sp>
    </p:spTree>
    <p:extLst>
      <p:ext uri="{BB962C8B-B14F-4D97-AF65-F5344CB8AC3E}">
        <p14:creationId xmlns:p14="http://schemas.microsoft.com/office/powerpoint/2010/main" val="201189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latin typeface="Calibri" charset="0"/>
                <a:ea typeface="MS PGothic" charset="0"/>
              </a:rPr>
              <a:t>Figure 10.16</a:t>
            </a:r>
          </a:p>
        </p:txBody>
      </p:sp>
      <p:sp>
        <p:nvSpPr>
          <p:cNvPr id="37891" name="Content Placeholder 2"/>
          <p:cNvSpPr>
            <a:spLocks noGrp="1"/>
          </p:cNvSpPr>
          <p:nvPr>
            <p:ph idx="1"/>
          </p:nvPr>
        </p:nvSpPr>
        <p:spPr/>
        <p:txBody>
          <a:bodyPr/>
          <a:lstStyle/>
          <a:p>
            <a:r>
              <a:rPr lang="en-US" dirty="0">
                <a:latin typeface="Calibri" charset="0"/>
                <a:ea typeface="MS PGothic" charset="0"/>
              </a:rPr>
              <a:t>Sigmoidal curve showing denaturing of DNA</a:t>
            </a:r>
          </a:p>
        </p:txBody>
      </p:sp>
      <p:pic>
        <p:nvPicPr>
          <p:cNvPr id="2" name="Picture 1"/>
          <p:cNvPicPr>
            <a:picLocks noChangeAspect="1"/>
          </p:cNvPicPr>
          <p:nvPr/>
        </p:nvPicPr>
        <p:blipFill>
          <a:blip r:embed="rId2"/>
          <a:stretch>
            <a:fillRect/>
          </a:stretch>
        </p:blipFill>
        <p:spPr>
          <a:xfrm>
            <a:off x="546100" y="381000"/>
            <a:ext cx="8039100" cy="6083300"/>
          </a:xfrm>
          <a:prstGeom prst="rect">
            <a:avLst/>
          </a:prstGeom>
        </p:spPr>
      </p:pic>
    </p:spTree>
    <p:extLst>
      <p:ext uri="{BB962C8B-B14F-4D97-AF65-F5344CB8AC3E}">
        <p14:creationId xmlns:p14="http://schemas.microsoft.com/office/powerpoint/2010/main" val="159187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Calibri" charset="0"/>
                <a:ea typeface="MS PGothic" charset="0"/>
              </a:rPr>
              <a:t>Likewise…</a:t>
            </a:r>
          </a:p>
        </p:txBody>
      </p:sp>
      <p:sp>
        <p:nvSpPr>
          <p:cNvPr id="38915" name="Content Placeholder 2"/>
          <p:cNvSpPr>
            <a:spLocks noGrp="1"/>
          </p:cNvSpPr>
          <p:nvPr>
            <p:ph idx="1"/>
          </p:nvPr>
        </p:nvSpPr>
        <p:spPr/>
        <p:txBody>
          <a:bodyPr/>
          <a:lstStyle/>
          <a:p>
            <a:r>
              <a:rPr lang="en-US" dirty="0">
                <a:latin typeface="Calibri" charset="0"/>
                <a:ea typeface="MS PGothic" charset="0"/>
              </a:rPr>
              <a:t>If you cool the DNA slowly you can allow the bases to reform and the DNA </a:t>
            </a:r>
            <a:r>
              <a:rPr lang="en-US" dirty="0" err="1">
                <a:latin typeface="Calibri" charset="0"/>
                <a:ea typeface="MS PGothic" charset="0"/>
              </a:rPr>
              <a:t>renatures</a:t>
            </a:r>
            <a:r>
              <a:rPr lang="en-US" dirty="0">
                <a:latin typeface="Calibri" charset="0"/>
                <a:ea typeface="MS PGothic" charset="0"/>
              </a:rPr>
              <a:t> or </a:t>
            </a:r>
            <a:r>
              <a:rPr lang="en-US" dirty="0" err="1">
                <a:latin typeface="Calibri" charset="0"/>
                <a:ea typeface="MS PGothic" charset="0"/>
              </a:rPr>
              <a:t>reassociates</a:t>
            </a:r>
            <a:r>
              <a:rPr lang="en-US" dirty="0">
                <a:latin typeface="Calibri" charset="0"/>
                <a:ea typeface="MS PGothic" charset="0"/>
              </a:rPr>
              <a:t> into double strands.</a:t>
            </a:r>
          </a:p>
          <a:p>
            <a:endParaRPr lang="en-US" dirty="0">
              <a:latin typeface="Calibri" charset="0"/>
              <a:ea typeface="MS PGothic" charset="0"/>
            </a:endParaRPr>
          </a:p>
          <a:p>
            <a:r>
              <a:rPr lang="en-US" dirty="0">
                <a:latin typeface="Calibri" charset="0"/>
                <a:ea typeface="MS PGothic" charset="0"/>
              </a:rPr>
              <a:t>As </a:t>
            </a:r>
            <a:r>
              <a:rPr lang="en-US" dirty="0" err="1">
                <a:latin typeface="Calibri" charset="0"/>
                <a:ea typeface="MS PGothic" charset="0"/>
              </a:rPr>
              <a:t>renaturation</a:t>
            </a:r>
            <a:r>
              <a:rPr lang="en-US" dirty="0">
                <a:latin typeface="Calibri" charset="0"/>
                <a:ea typeface="MS PGothic" charset="0"/>
              </a:rPr>
              <a:t> occurs, the OD decreases until all the DNA is double stranded.</a:t>
            </a:r>
          </a:p>
          <a:p>
            <a:endParaRPr lang="en-US" dirty="0">
              <a:latin typeface="Calibri" charset="0"/>
              <a:ea typeface="MS PGothic" charset="0"/>
            </a:endParaRPr>
          </a:p>
          <a:p>
            <a:r>
              <a:rPr lang="en-US" dirty="0">
                <a:latin typeface="Calibri" charset="0"/>
                <a:ea typeface="MS PGothic" charset="0"/>
              </a:rPr>
              <a:t>What might the curve look like?</a:t>
            </a:r>
          </a:p>
        </p:txBody>
      </p:sp>
    </p:spTree>
    <p:extLst>
      <p:ext uri="{BB962C8B-B14F-4D97-AF65-F5344CB8AC3E}">
        <p14:creationId xmlns:p14="http://schemas.microsoft.com/office/powerpoint/2010/main" val="715749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1259</Words>
  <Application>Microsoft Macintosh PowerPoint</Application>
  <PresentationFormat>On-screen Show (4:3)</PresentationFormat>
  <Paragraphs>131</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MS PGothic</vt:lpstr>
      <vt:lpstr>Arial</vt:lpstr>
      <vt:lpstr>Calibri</vt:lpstr>
      <vt:lpstr>Office Theme</vt:lpstr>
      <vt:lpstr>Molecular Biology Biol 480</vt:lpstr>
      <vt:lpstr>Announcements/Assignments </vt:lpstr>
      <vt:lpstr>Where were we…more on nucleic acids</vt:lpstr>
      <vt:lpstr>Where were we…?</vt:lpstr>
      <vt:lpstr>PowerPoint Presentation</vt:lpstr>
      <vt:lpstr>Denaturation/renaturation kinetics</vt:lpstr>
      <vt:lpstr>PowerPoint Presentation</vt:lpstr>
      <vt:lpstr>Figure 10.16</vt:lpstr>
      <vt:lpstr>Likewise…</vt:lpstr>
      <vt:lpstr>PowerPoint Presentation</vt:lpstr>
      <vt:lpstr>Using reassociation kinetics to analyze repetitive sequence in DNA</vt:lpstr>
      <vt:lpstr>Next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Measuring DNA size</vt:lpstr>
      <vt:lpstr>What’s the molecular weight of Adenine? Adenosine triphosphate?</vt:lpstr>
      <vt:lpstr>PowerPoint Presentation</vt:lpstr>
      <vt:lpstr>PowerPoint Presentation</vt:lpstr>
      <vt:lpstr>Human chromosomes</vt:lpstr>
      <vt:lpstr>Measuring DNA size</vt:lpstr>
      <vt:lpstr>PowerPoint Presentation</vt:lpstr>
      <vt:lpstr>Ribosomal RNA is still described as “s” size</vt:lpstr>
      <vt:lpstr>PowerPoint Presentation</vt:lpstr>
      <vt:lpstr>PowerPoint Presentation</vt:lpstr>
      <vt:lpstr>PowerPoint Presentation</vt:lpstr>
      <vt:lpstr>Electrophoresis of Nucleic acids</vt:lpstr>
      <vt:lpstr>PowerPoint Presentation</vt:lpstr>
      <vt:lpstr>Range of applications</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72</cp:revision>
  <dcterms:created xsi:type="dcterms:W3CDTF">2012-08-22T01:19:49Z</dcterms:created>
  <dcterms:modified xsi:type="dcterms:W3CDTF">2019-01-18T17:54:20Z</dcterms:modified>
  <cp:category/>
</cp:coreProperties>
</file>